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6" r:id="rId15"/>
    <p:sldId id="277" r:id="rId16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8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A65D4-A30C-458B-B2FF-AB9F2E32B8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DDA22-49F1-44DF-B98D-9C8B279C222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0212D5-2442-46C3-BB9E-7D7CAF0C31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角三角形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等腰三角形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7C3A134-F1C3-464B-BF47-54DC2DE08F52}" type="datetimeFigureOut">
              <a:rPr lang="en-US" smtClean="0"/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7C3A134-F1C3-464B-BF47-54DC2DE08F52}" type="datetimeFigureOut">
              <a:rPr lang="en-US" smtClean="0"/>
            </a:fld>
            <a:endParaRPr 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648F39E-9C37-485F-AC97-16BB4BDF9F49}" type="slidenum">
              <a:rPr kumimoji="0" lang="en-US" smtClean="0"/>
            </a:fld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br>
              <a:rPr lang="en-US" altLang="zh-CN" sz="2800" dirty="0" smtClean="0"/>
            </a:br>
            <a:br>
              <a:rPr lang="en-US" altLang="zh-CN" sz="2800" dirty="0" smtClean="0"/>
            </a:br>
            <a:br>
              <a:rPr lang="en-US" altLang="zh-CN" sz="2800" dirty="0" smtClean="0"/>
            </a:br>
            <a:r>
              <a:rPr lang="en-US" altLang="zh-CN" sz="2800" dirty="0" smtClean="0">
                <a:latin typeface="方正舒体" panose="02010601030101010101" pitchFamily="2" charset="-122"/>
                <a:ea typeface="方正舒体" panose="02010601030101010101" pitchFamily="2" charset="-122"/>
              </a:rPr>
              <a:t>water</a:t>
            </a:r>
            <a:endParaRPr lang="zh-CN" altLang="en-US" sz="2800" dirty="0"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1020" y="1957705"/>
            <a:ext cx="8062595" cy="1059815"/>
          </a:xfrm>
        </p:spPr>
        <p:txBody>
          <a:bodyPr>
            <a:normAutofit/>
          </a:bodyPr>
          <a:lstStyle/>
          <a:p>
            <a:pPr algn="ctr"/>
            <a:r>
              <a:rPr lang="zh-CN" altLang="zh-CN" sz="6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普通话发声训练</a:t>
            </a:r>
            <a:endParaRPr lang="zh-CN" altLang="en-US" sz="6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620" y="238284"/>
            <a:ext cx="8229600" cy="1399032"/>
          </a:xfrm>
        </p:spPr>
        <p:txBody>
          <a:bodyPr/>
          <a:lstStyle/>
          <a:p>
            <a:r>
              <a:rPr lang="zh-CN" altLang="zh-CN" dirty="0" smtClean="0"/>
              <a:t>口部操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37063"/>
            <a:ext cx="8229600" cy="4572000"/>
          </a:xfrm>
        </p:spPr>
        <p:txBody>
          <a:bodyPr>
            <a:normAutofit/>
          </a:bodyPr>
          <a:lstStyle/>
          <a:p>
            <a:r>
              <a:rPr lang="zh-CN" altLang="zh-CN" sz="2200" dirty="0" smtClean="0">
                <a:latin typeface="+mn-ea"/>
                <a:ea typeface="仿宋_GB2312"/>
              </a:rPr>
              <a:t>1、撮唇：10次，30秒 </a:t>
            </a:r>
            <a:endParaRPr lang="zh-CN" altLang="zh-CN" sz="2200" dirty="0" smtClean="0">
              <a:latin typeface="+mn-ea"/>
              <a:ea typeface="仿宋_GB2312"/>
            </a:endParaRPr>
          </a:p>
          <a:p>
            <a:r>
              <a:rPr lang="zh-CN" altLang="zh-CN" sz="2200" dirty="0" smtClean="0">
                <a:latin typeface="+mn-ea"/>
                <a:ea typeface="仿宋_GB2312"/>
              </a:rPr>
              <a:t>2、撅唇：10次（左、右为一次），30秒。（嘴唇合闭，向左撅唇；然后向右撅唇）</a:t>
            </a:r>
            <a:endParaRPr lang="zh-CN" altLang="zh-CN" sz="2200" dirty="0" smtClean="0">
              <a:latin typeface="+mn-ea"/>
              <a:ea typeface="仿宋_GB2312"/>
            </a:endParaRPr>
          </a:p>
          <a:p>
            <a:r>
              <a:rPr lang="zh-CN" altLang="zh-CN" sz="2200" dirty="0" smtClean="0">
                <a:latin typeface="+mn-ea"/>
                <a:ea typeface="仿宋_GB2312"/>
              </a:rPr>
              <a:t>3、转唇：8*8拍，30秒。（嘴唇合闭，顺时针转唇；然后逆时针转唇）</a:t>
            </a:r>
            <a:endParaRPr lang="zh-CN" altLang="zh-CN" sz="2200" dirty="0" smtClean="0">
              <a:latin typeface="+mn-ea"/>
              <a:ea typeface="仿宋_GB2312"/>
            </a:endParaRPr>
          </a:p>
          <a:p>
            <a:r>
              <a:rPr lang="zh-CN" altLang="zh-CN" sz="2200" dirty="0" smtClean="0">
                <a:latin typeface="+mn-ea"/>
                <a:ea typeface="仿宋_GB2312"/>
              </a:rPr>
              <a:t>4、双唇打响：30次，30秒。（嘴唇合闭，用气迅速冲开双唇，发出声音）</a:t>
            </a:r>
            <a:endParaRPr lang="zh-CN" altLang="zh-CN" sz="2200" dirty="0" smtClean="0">
              <a:latin typeface="+mn-ea"/>
              <a:ea typeface="仿宋_GB2312"/>
            </a:endParaRPr>
          </a:p>
          <a:p>
            <a:r>
              <a:rPr lang="zh-CN" altLang="zh-CN" sz="2200" dirty="0" smtClean="0">
                <a:latin typeface="+mn-ea"/>
                <a:ea typeface="仿宋_GB2312"/>
              </a:rPr>
              <a:t>5、顶腮：30次，1分钟。（用舌尖向左顶住左腮，然后换右边） </a:t>
            </a:r>
            <a:endParaRPr lang="zh-CN" altLang="zh-CN" sz="2200" dirty="0" smtClean="0">
              <a:latin typeface="+mn-ea"/>
              <a:ea typeface="仿宋_GB2312"/>
            </a:endParaRPr>
          </a:p>
          <a:p>
            <a:r>
              <a:rPr lang="zh-CN" altLang="zh-CN" sz="2200" dirty="0" smtClean="0">
                <a:latin typeface="+mn-ea"/>
                <a:ea typeface="仿宋_GB2312"/>
              </a:rPr>
              <a:t>6、转舌：8*8拍，1分钟。（用舌尖沿牙根转圈） </a:t>
            </a:r>
            <a:endParaRPr lang="zh-CN" altLang="zh-CN" sz="2200" dirty="0" smtClean="0">
              <a:latin typeface="+mn-ea"/>
              <a:ea typeface="仿宋_GB2312"/>
            </a:endParaRPr>
          </a:p>
          <a:p>
            <a:r>
              <a:rPr lang="zh-CN" altLang="zh-CN" sz="2200" dirty="0" smtClean="0">
                <a:latin typeface="+mn-ea"/>
                <a:ea typeface="仿宋_GB2312"/>
              </a:rPr>
              <a:t>7、立舌：舌头立起，左右轮换。</a:t>
            </a:r>
            <a:endParaRPr lang="zh-CN" altLang="zh-CN" sz="2200" dirty="0" smtClean="0">
              <a:latin typeface="+mn-ea"/>
              <a:ea typeface="仿宋_GB2312"/>
            </a:endParaRPr>
          </a:p>
          <a:p>
            <a:r>
              <a:rPr lang="zh-CN" altLang="zh-CN" sz="2200" dirty="0" smtClean="0">
                <a:latin typeface="+mn-ea"/>
                <a:ea typeface="仿宋_GB2312"/>
              </a:rPr>
              <a:t>8、弹舌：舌头在口腔打响。</a:t>
            </a:r>
            <a:endParaRPr lang="zh-CN" altLang="zh-CN" sz="2200" dirty="0" smtClean="0">
              <a:latin typeface="+mn-ea"/>
              <a:ea typeface="仿宋_GB231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热身练习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dirty="0" smtClean="0">
                <a:latin typeface="仿宋_GB2312" charset="-122"/>
                <a:ea typeface="仿宋_GB2312" charset="-122"/>
              </a:rPr>
              <a:t>  </a:t>
            </a:r>
            <a:r>
              <a:rPr lang="zh-CN" altLang="zh-CN" sz="2400" dirty="0" smtClean="0">
                <a:latin typeface="仿宋_GB2312" charset="-122"/>
                <a:ea typeface="仿宋_GB2312" charset="-122"/>
              </a:rPr>
              <a:t>绕口令</a:t>
            </a:r>
            <a:r>
              <a:rPr lang="zh-CN" altLang="zh-CN" sz="2400" dirty="0" smtClean="0">
                <a:latin typeface="仿宋_GB2312" charset="-122"/>
                <a:ea typeface="仿宋_GB2312" charset="-122"/>
              </a:rPr>
              <a:t>一：嘀哩哩 嘟噜噜 嗒啦拉</a:t>
            </a:r>
            <a:endParaRPr lang="zh-CN" altLang="zh-CN" sz="2400" dirty="0" smtClean="0"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</a:pPr>
            <a:endParaRPr lang="zh-CN" altLang="zh-CN" sz="2400" dirty="0" smtClean="0"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</a:pPr>
            <a:r>
              <a:rPr lang="zh-CN" altLang="zh-CN" sz="2400" dirty="0" smtClean="0">
                <a:latin typeface="仿宋_GB2312" charset="-122"/>
                <a:ea typeface="仿宋_GB2312" charset="-122"/>
              </a:rPr>
              <a:t>　绕口令二：大母鸡小母鸡，母鸡母鸡炖母鸡。</a:t>
            </a:r>
            <a:endParaRPr lang="zh-CN" altLang="zh-CN" sz="2400" dirty="0" smtClean="0"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zh-CN" sz="2400" dirty="0" smtClean="0"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</a:pPr>
            <a:r>
              <a:rPr lang="zh-CN" altLang="zh-CN" sz="2400" dirty="0" smtClean="0">
                <a:latin typeface="仿宋_GB2312" charset="-122"/>
                <a:ea typeface="仿宋_GB2312" charset="-122"/>
              </a:rPr>
              <a:t>   绕口令三：我吃鹅蛋我养鹅，我不吃鹅蛋我不养鹅，鹅飞鹅跑我追鹅，鹅不飞鹅不跑我部追鹅</a:t>
            </a:r>
            <a:r>
              <a:rPr lang="zh-CN" altLang="zh-CN" sz="2400" dirty="0" smtClean="0">
                <a:latin typeface="仿宋_GB2312" charset="-122"/>
                <a:ea typeface="仿宋_GB2312" charset="-122"/>
              </a:rPr>
              <a:t>。</a:t>
            </a:r>
            <a:endParaRPr lang="en-US" altLang="zh-CN" sz="2400" dirty="0" smtClean="0"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</a:pPr>
            <a:endParaRPr lang="zh-CN" altLang="zh-CN" sz="2400" dirty="0" smtClean="0">
              <a:latin typeface="仿宋_GB2312" charset="-122"/>
              <a:ea typeface="仿宋_GB2312" charset="-122"/>
            </a:endParaRPr>
          </a:p>
          <a:p>
            <a:pPr>
              <a:lnSpc>
                <a:spcPct val="90000"/>
              </a:lnSpc>
            </a:pPr>
            <a:r>
              <a:rPr lang="zh-CN" altLang="zh-CN" sz="2400" dirty="0" smtClean="0">
                <a:latin typeface="仿宋_GB2312" charset="-122"/>
                <a:ea typeface="仿宋_GB2312" charset="-122"/>
              </a:rPr>
              <a:t>   “气泡音”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气息练习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CN" altLang="zh-CN" sz="2400" dirty="0" smtClean="0">
                <a:latin typeface="仿宋_GB2312" charset="-122"/>
                <a:ea typeface="仿宋_GB2312" charset="-122"/>
              </a:rPr>
              <a:t>1.呼吸器官</a:t>
            </a:r>
            <a:r>
              <a:rPr lang="zh-CN" altLang="zh-CN" dirty="0" smtClean="0">
                <a:latin typeface="仿宋_GB2312" charset="-122"/>
                <a:ea typeface="仿宋_GB2312" charset="-122"/>
              </a:rPr>
              <a:t>：</a:t>
            </a:r>
            <a:endParaRPr lang="zh-CN" altLang="zh-CN" dirty="0" smtClean="0">
              <a:latin typeface="仿宋_GB2312" charset="-122"/>
              <a:ea typeface="仿宋_GB2312" charset="-122"/>
            </a:endParaRPr>
          </a:p>
          <a:p>
            <a:endParaRPr lang="zh-CN" altLang="zh-CN" dirty="0" smtClean="0">
              <a:latin typeface="仿宋_GB2312" charset="-122"/>
              <a:ea typeface="仿宋_GB2312" charset="-122"/>
            </a:endParaRPr>
          </a:p>
          <a:p>
            <a:pPr>
              <a:buNone/>
            </a:pPr>
            <a:r>
              <a:rPr lang="en-US" altLang="zh-CN" sz="2000" dirty="0" smtClean="0">
                <a:latin typeface="仿宋_GB2312" charset="-122"/>
                <a:ea typeface="仿宋_GB2312" charset="-122"/>
              </a:rPr>
              <a:t>    </a:t>
            </a:r>
            <a:r>
              <a:rPr lang="zh-CN" altLang="zh-CN" sz="2000" dirty="0" smtClean="0">
                <a:latin typeface="仿宋_GB2312" charset="-122"/>
                <a:ea typeface="仿宋_GB2312" charset="-122"/>
              </a:rPr>
              <a:t>（</a:t>
            </a:r>
            <a:r>
              <a:rPr lang="zh-CN" altLang="zh-CN" sz="2000" dirty="0" smtClean="0">
                <a:latin typeface="仿宋_GB2312" charset="-122"/>
                <a:ea typeface="仿宋_GB2312" charset="-122"/>
              </a:rPr>
              <a:t>1）呼吸道（口腔、咽腔、气管、支气管、肺泡）</a:t>
            </a:r>
            <a:endParaRPr lang="zh-CN" altLang="zh-CN" sz="2000" dirty="0" smtClean="0">
              <a:latin typeface="仿宋_GB2312" charset="-122"/>
              <a:ea typeface="仿宋_GB2312" charset="-122"/>
            </a:endParaRPr>
          </a:p>
          <a:p>
            <a:endParaRPr lang="zh-CN" altLang="zh-CN" sz="2000" dirty="0" smtClean="0">
              <a:latin typeface="仿宋_GB2312" charset="-122"/>
              <a:ea typeface="仿宋_GB2312" charset="-122"/>
            </a:endParaRPr>
          </a:p>
          <a:p>
            <a:r>
              <a:rPr lang="zh-CN" altLang="zh-CN" sz="2000" dirty="0" smtClean="0">
                <a:latin typeface="仿宋_GB2312" charset="-122"/>
                <a:ea typeface="仿宋_GB2312" charset="-122"/>
              </a:rPr>
              <a:t>（2）膈肌</a:t>
            </a:r>
            <a:endParaRPr lang="zh-CN" altLang="zh-CN" sz="2000" dirty="0" smtClean="0">
              <a:latin typeface="仿宋_GB2312" charset="-122"/>
              <a:ea typeface="仿宋_GB2312" charset="-122"/>
            </a:endParaRPr>
          </a:p>
          <a:p>
            <a:endParaRPr lang="zh-CN" altLang="zh-CN" sz="2000" dirty="0" smtClean="0">
              <a:latin typeface="仿宋_GB2312" charset="-122"/>
              <a:ea typeface="仿宋_GB2312" charset="-122"/>
            </a:endParaRPr>
          </a:p>
          <a:p>
            <a:r>
              <a:rPr lang="zh-CN" altLang="zh-CN" sz="2000" dirty="0" smtClean="0">
                <a:latin typeface="仿宋_GB2312" charset="-122"/>
                <a:ea typeface="仿宋_GB2312" charset="-122"/>
              </a:rPr>
              <a:t>（3）胸廓和相关肌肉</a:t>
            </a:r>
            <a:endParaRPr lang="zh-CN" altLang="zh-CN" sz="2000" dirty="0" smtClean="0">
              <a:latin typeface="仿宋_GB2312" charset="-122"/>
              <a:ea typeface="仿宋_GB2312" charset="-122"/>
            </a:endParaRPr>
          </a:p>
          <a:p>
            <a:endParaRPr lang="zh-CN" altLang="zh-CN" sz="2000" dirty="0" smtClean="0">
              <a:latin typeface="仿宋_GB2312" charset="-122"/>
              <a:ea typeface="仿宋_GB2312" charset="-122"/>
            </a:endParaRPr>
          </a:p>
          <a:p>
            <a:r>
              <a:rPr lang="zh-CN" altLang="zh-CN" sz="2000" dirty="0" smtClean="0">
                <a:latin typeface="仿宋_GB2312" charset="-122"/>
                <a:ea typeface="仿宋_GB2312" charset="-122"/>
              </a:rPr>
              <a:t>（4）腹部肌肉</a:t>
            </a:r>
            <a:endParaRPr lang="zh-CN" altLang="zh-CN" sz="2000" dirty="0" smtClean="0">
              <a:latin typeface="仿宋_GB2312" charset="-122"/>
              <a:ea typeface="仿宋_GB2312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CN" altLang="zh-CN" sz="2400" dirty="0" smtClean="0">
                <a:ea typeface="仿宋_GB2312"/>
              </a:rPr>
              <a:t>2.呼吸的基本方法</a:t>
            </a:r>
            <a:endParaRPr lang="zh-CN" altLang="zh-CN" sz="2400" dirty="0" smtClean="0">
              <a:ea typeface="仿宋_GB2312"/>
            </a:endParaRPr>
          </a:p>
          <a:p>
            <a:endParaRPr lang="zh-CN" altLang="zh-CN" dirty="0" smtClean="0">
              <a:ea typeface="仿宋_GB2312"/>
            </a:endParaRPr>
          </a:p>
          <a:p>
            <a:r>
              <a:rPr lang="zh-CN" altLang="zh-CN" sz="2000" dirty="0" smtClean="0">
                <a:ea typeface="仿宋_GB2312"/>
              </a:rPr>
              <a:t>（1）胸式呼吸（浅式呼吸、锁骨式呼吸）</a:t>
            </a:r>
            <a:endParaRPr lang="zh-CN" altLang="zh-CN" sz="2000" dirty="0" smtClean="0">
              <a:ea typeface="仿宋_GB2312"/>
            </a:endParaRPr>
          </a:p>
          <a:p>
            <a:endParaRPr lang="zh-CN" altLang="zh-CN" sz="2000" dirty="0" smtClean="0">
              <a:ea typeface="仿宋_GB2312"/>
            </a:endParaRPr>
          </a:p>
          <a:p>
            <a:r>
              <a:rPr lang="zh-CN" altLang="zh-CN" sz="2000" dirty="0" smtClean="0">
                <a:ea typeface="仿宋_GB2312"/>
              </a:rPr>
              <a:t>（2）腹式呼吸（深式呼吸）</a:t>
            </a:r>
            <a:endParaRPr lang="zh-CN" altLang="zh-CN" sz="2000" dirty="0" smtClean="0">
              <a:ea typeface="仿宋_GB2312"/>
            </a:endParaRPr>
          </a:p>
          <a:p>
            <a:endParaRPr lang="zh-CN" altLang="zh-CN" sz="2000" dirty="0" smtClean="0">
              <a:ea typeface="仿宋_GB2312"/>
            </a:endParaRPr>
          </a:p>
          <a:p>
            <a:r>
              <a:rPr lang="zh-CN" altLang="zh-CN" sz="2000" dirty="0" smtClean="0">
                <a:ea typeface="仿宋_GB2312"/>
              </a:rPr>
              <a:t>（3）胸腹式联合呼吸</a:t>
            </a:r>
            <a:endParaRPr lang="zh-CN" altLang="en-US" sz="2000" dirty="0">
              <a:ea typeface="仿宋_GB231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0360" y="842043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zh-CN" sz="2400" dirty="0" smtClean="0">
                <a:ea typeface="仿宋_GB2312"/>
              </a:rPr>
              <a:t>3.胸腹式联合呼吸的呼吸要领</a:t>
            </a:r>
            <a:endParaRPr lang="zh-CN" altLang="zh-CN" sz="2400" dirty="0" smtClean="0">
              <a:ea typeface="仿宋_GB2312"/>
            </a:endParaRPr>
          </a:p>
          <a:p>
            <a:endParaRPr lang="zh-CN" altLang="zh-CN" sz="2000" dirty="0" smtClean="0">
              <a:ea typeface="仿宋_GB2312"/>
            </a:endParaRPr>
          </a:p>
          <a:p>
            <a:pPr>
              <a:buNone/>
            </a:pPr>
            <a:r>
              <a:rPr lang="zh-CN" altLang="zh-CN" sz="2000" dirty="0" smtClean="0">
                <a:ea typeface="仿宋_GB2312"/>
              </a:rPr>
              <a:t>（1）吸气要领</a:t>
            </a:r>
            <a:endParaRPr lang="zh-CN" altLang="zh-CN" sz="2000" dirty="0" smtClean="0">
              <a:ea typeface="仿宋_GB2312"/>
            </a:endParaRPr>
          </a:p>
          <a:p>
            <a:pPr>
              <a:buNone/>
            </a:pPr>
            <a:r>
              <a:rPr lang="en-US" altLang="zh-CN" sz="2000" dirty="0" smtClean="0">
                <a:ea typeface="仿宋_GB2312"/>
              </a:rPr>
              <a:t>      </a:t>
            </a:r>
            <a:r>
              <a:rPr lang="zh-CN" altLang="zh-CN" sz="2000" dirty="0" smtClean="0">
                <a:ea typeface="仿宋_GB2312"/>
              </a:rPr>
              <a:t>两肋</a:t>
            </a:r>
            <a:r>
              <a:rPr lang="zh-CN" altLang="zh-CN" sz="2000" dirty="0" smtClean="0">
                <a:ea typeface="仿宋_GB2312"/>
              </a:rPr>
              <a:t>打开    吸到肺底    膈肌下降    腹壁站定</a:t>
            </a:r>
            <a:endParaRPr lang="zh-CN" altLang="zh-CN" sz="2000" dirty="0" smtClean="0">
              <a:ea typeface="仿宋_GB2312"/>
            </a:endParaRPr>
          </a:p>
          <a:p>
            <a:pPr>
              <a:buNone/>
            </a:pPr>
            <a:r>
              <a:rPr lang="zh-CN" altLang="zh-CN" sz="2000" dirty="0" smtClean="0">
                <a:ea typeface="仿宋_GB2312"/>
              </a:rPr>
              <a:t>“闻香法”</a:t>
            </a:r>
            <a:endParaRPr lang="zh-CN" altLang="zh-CN" sz="2000" dirty="0" smtClean="0">
              <a:ea typeface="仿宋_GB2312"/>
            </a:endParaRPr>
          </a:p>
          <a:p>
            <a:endParaRPr lang="zh-CN" altLang="zh-CN" sz="2000" dirty="0" smtClean="0">
              <a:ea typeface="仿宋_GB2312"/>
            </a:endParaRPr>
          </a:p>
          <a:p>
            <a:pPr>
              <a:buNone/>
            </a:pPr>
            <a:r>
              <a:rPr lang="zh-CN" altLang="zh-CN" sz="2000" dirty="0" smtClean="0">
                <a:ea typeface="仿宋_GB2312"/>
              </a:rPr>
              <a:t>（2）呼气要领</a:t>
            </a:r>
            <a:endParaRPr lang="zh-CN" altLang="zh-CN" sz="2000" dirty="0" smtClean="0">
              <a:ea typeface="仿宋_GB2312"/>
            </a:endParaRPr>
          </a:p>
          <a:p>
            <a:pPr>
              <a:buNone/>
            </a:pPr>
            <a:r>
              <a:rPr lang="en-US" altLang="zh-CN" sz="2000" dirty="0" smtClean="0">
                <a:ea typeface="仿宋_GB2312"/>
              </a:rPr>
              <a:t>     </a:t>
            </a:r>
            <a:r>
              <a:rPr lang="zh-CN" altLang="zh-CN" sz="2000" dirty="0" smtClean="0">
                <a:ea typeface="仿宋_GB2312"/>
              </a:rPr>
              <a:t>呼气</a:t>
            </a:r>
            <a:r>
              <a:rPr lang="zh-CN" altLang="zh-CN" sz="2000" dirty="0" smtClean="0">
                <a:ea typeface="仿宋_GB2312"/>
              </a:rPr>
              <a:t>时要保持吸气的感觉。呼的力量大于吸的力量</a:t>
            </a:r>
            <a:endParaRPr lang="zh-CN" altLang="zh-CN" sz="2000" dirty="0" smtClean="0">
              <a:ea typeface="仿宋_GB2312"/>
            </a:endParaRPr>
          </a:p>
          <a:p>
            <a:pPr>
              <a:buNone/>
            </a:pPr>
            <a:r>
              <a:rPr lang="zh-CN" altLang="zh-CN" sz="2000" dirty="0" smtClean="0">
                <a:ea typeface="仿宋_GB2312"/>
              </a:rPr>
              <a:t>“毒蛇法”</a:t>
            </a:r>
            <a:endParaRPr lang="zh-CN" altLang="zh-CN" sz="2000" dirty="0" smtClean="0">
              <a:ea typeface="仿宋_GB231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1150" y="1143000"/>
            <a:ext cx="8229600" cy="3473450"/>
          </a:xfrm>
        </p:spPr>
        <p:txBody>
          <a:bodyPr>
            <a:normAutofit/>
          </a:bodyPr>
          <a:lstStyle/>
          <a:p>
            <a:r>
              <a:rPr lang="zh-CN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4.换气</a:t>
            </a:r>
            <a:endParaRPr lang="zh-CN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zh-CN" sz="2000" dirty="0" smtClean="0">
                <a:latin typeface="仿宋_GB2312"/>
                <a:ea typeface="黑体" panose="02010609060101010101" pitchFamily="49" charset="-122"/>
              </a:rPr>
              <a:t>换气的</a:t>
            </a:r>
            <a:r>
              <a:rPr lang="zh-CN" altLang="zh-CN" sz="2000" dirty="0" smtClean="0">
                <a:latin typeface="仿宋_GB2312"/>
                <a:ea typeface="黑体" panose="02010609060101010101" pitchFamily="49" charset="-122"/>
              </a:rPr>
              <a:t>情况</a:t>
            </a:r>
            <a:r>
              <a:rPr lang="zh-CN" altLang="en-US" sz="2000" dirty="0" smtClean="0">
                <a:latin typeface="仿宋_GB2312"/>
                <a:ea typeface="黑体" panose="02010609060101010101" pitchFamily="49" charset="-122"/>
              </a:rPr>
              <a:t>：</a:t>
            </a:r>
            <a:endParaRPr lang="zh-CN" altLang="zh-CN" sz="2000" dirty="0" smtClean="0">
              <a:latin typeface="仿宋_GB2312"/>
              <a:ea typeface="黑体" panose="02010609060101010101" pitchFamily="49" charset="-122"/>
            </a:endParaRPr>
          </a:p>
          <a:p>
            <a:endParaRPr lang="zh-CN" altLang="zh-CN" sz="2000" dirty="0" smtClean="0">
              <a:latin typeface="仿宋_GB2312"/>
              <a:ea typeface="黑体" panose="02010609060101010101" pitchFamily="49" charset="-122"/>
            </a:endParaRPr>
          </a:p>
          <a:p>
            <a:pPr>
              <a:buNone/>
            </a:pPr>
            <a:r>
              <a:rPr lang="zh-CN" altLang="zh-CN" sz="2000" dirty="0" smtClean="0">
                <a:latin typeface="仿宋_GB2312"/>
                <a:ea typeface="黑体" panose="02010609060101010101" pitchFamily="49" charset="-122"/>
              </a:rPr>
              <a:t>    两句话间有较大停顿，可以从容地换气，以满足下一句话发声表达的需要以及生理气体交换的需要</a:t>
            </a:r>
            <a:endParaRPr lang="zh-CN" altLang="zh-CN" sz="2000" dirty="0" smtClean="0">
              <a:latin typeface="仿宋_GB2312"/>
              <a:ea typeface="黑体" panose="02010609060101010101" pitchFamily="49" charset="-122"/>
            </a:endParaRPr>
          </a:p>
          <a:p>
            <a:endParaRPr lang="zh-CN" altLang="zh-CN" sz="2000" dirty="0" smtClean="0">
              <a:latin typeface="仿宋_GB2312"/>
              <a:ea typeface="黑体" panose="02010609060101010101" pitchFamily="49" charset="-122"/>
            </a:endParaRPr>
          </a:p>
          <a:p>
            <a:pPr>
              <a:buNone/>
            </a:pPr>
            <a:r>
              <a:rPr lang="zh-CN" altLang="zh-CN" sz="2000" dirty="0" smtClean="0">
                <a:latin typeface="仿宋_GB2312"/>
                <a:ea typeface="黑体" panose="02010609060101010101" pitchFamily="49" charset="-122"/>
              </a:rPr>
              <a:t>    由于思维和情感表达的需要，为维持较长时间地发声需要而超出了生理能力，需要补充气息又没有补充气息的时间，这种换气的技巧叫做“补气”或者“偷气”</a:t>
            </a:r>
            <a:endParaRPr lang="zh-CN" altLang="en-US" sz="2000" dirty="0">
              <a:latin typeface="仿宋_GB231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691246"/>
            <a:ext cx="8686800" cy="518220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zh-CN" sz="1900" b="1" dirty="0" smtClean="0">
                <a:latin typeface="仿宋_GB2312"/>
                <a:ea typeface="仿宋_GB2312"/>
              </a:rPr>
              <a:t>怎样“偷气”</a:t>
            </a:r>
            <a:endParaRPr lang="zh-CN" altLang="zh-CN" sz="1900" b="1" dirty="0" smtClean="0">
              <a:latin typeface="仿宋_GB2312"/>
              <a:ea typeface="仿宋_GB2312"/>
            </a:endParaRPr>
          </a:p>
          <a:p>
            <a:endParaRPr lang="zh-CN" altLang="zh-CN" sz="1900" dirty="0" smtClean="0">
              <a:latin typeface="仿宋_GB2312"/>
              <a:ea typeface="仿宋_GB2312"/>
            </a:endParaRPr>
          </a:p>
          <a:p>
            <a:pPr>
              <a:buNone/>
            </a:pPr>
            <a:r>
              <a:rPr lang="zh-CN" altLang="zh-CN" sz="1900" dirty="0" smtClean="0">
                <a:latin typeface="仿宋_GB2312"/>
                <a:ea typeface="仿宋_GB2312"/>
              </a:rPr>
              <a:t>(1)基本动作</a:t>
            </a:r>
            <a:endParaRPr lang="zh-CN" altLang="zh-CN" sz="1900" dirty="0" smtClean="0">
              <a:latin typeface="仿宋_GB2312"/>
              <a:ea typeface="仿宋_GB2312"/>
            </a:endParaRPr>
          </a:p>
          <a:p>
            <a:r>
              <a:rPr lang="zh-CN" altLang="zh-CN" sz="1900" dirty="0" smtClean="0">
                <a:latin typeface="仿宋_GB2312"/>
                <a:ea typeface="仿宋_GB2312"/>
              </a:rPr>
              <a:t>保持住发声结束时的气息控制状态不变，两肋向外一张，接续后面的发声动作</a:t>
            </a:r>
            <a:endParaRPr lang="zh-CN" altLang="zh-CN" sz="1900" dirty="0" smtClean="0">
              <a:latin typeface="仿宋_GB2312"/>
              <a:ea typeface="仿宋_GB2312"/>
            </a:endParaRPr>
          </a:p>
          <a:p>
            <a:pPr>
              <a:buNone/>
            </a:pPr>
            <a:r>
              <a:rPr lang="zh-CN" altLang="zh-CN" sz="1900" dirty="0" smtClean="0">
                <a:latin typeface="仿宋_GB2312"/>
                <a:ea typeface="仿宋_GB2312"/>
              </a:rPr>
              <a:t>(2)基本要求</a:t>
            </a:r>
            <a:endParaRPr lang="zh-CN" altLang="zh-CN" sz="1900" dirty="0" smtClean="0">
              <a:latin typeface="仿宋_GB2312"/>
              <a:ea typeface="仿宋_GB2312"/>
            </a:endParaRPr>
          </a:p>
          <a:p>
            <a:r>
              <a:rPr lang="zh-CN" altLang="zh-CN" sz="1900" dirty="0" smtClean="0">
                <a:latin typeface="仿宋_GB2312"/>
                <a:ea typeface="仿宋_GB2312"/>
              </a:rPr>
              <a:t>在不破坏语句的连贯，在受众不察觉的情况下少量、无声的补充气息</a:t>
            </a:r>
            <a:endParaRPr lang="zh-CN" altLang="zh-CN" sz="1900" dirty="0" smtClean="0">
              <a:latin typeface="仿宋_GB2312"/>
              <a:ea typeface="仿宋_GB231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zh-CN" sz="1900" dirty="0" smtClean="0">
              <a:ea typeface="仿宋_GB231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zh-CN" sz="1900" b="1" dirty="0" smtClean="0">
                <a:ea typeface="仿宋_GB2312"/>
              </a:rPr>
              <a:t>气息控制的要领</a:t>
            </a:r>
            <a:endParaRPr lang="zh-CN" altLang="zh-CN" sz="1900" b="1" dirty="0" smtClean="0">
              <a:ea typeface="仿宋_GB231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zh-CN" sz="1900" dirty="0" smtClean="0">
              <a:ea typeface="仿宋_GB231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zh-CN" sz="1600" dirty="0" smtClean="0">
                <a:ea typeface="仿宋_GB2312"/>
              </a:rPr>
              <a:t>①准备：姿态积极、心理放松、集中精力</a:t>
            </a:r>
            <a:endParaRPr lang="zh-CN" altLang="zh-CN" sz="1600" dirty="0" smtClean="0">
              <a:ea typeface="仿宋_GB231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zh-CN" sz="1600" dirty="0" smtClean="0">
              <a:ea typeface="仿宋_GB231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zh-CN" sz="1600" dirty="0" smtClean="0">
                <a:ea typeface="仿宋_GB2312"/>
              </a:rPr>
              <a:t>②发声姿势：</a:t>
            </a:r>
            <a:endParaRPr lang="zh-CN" altLang="zh-CN" sz="1600" dirty="0" smtClean="0">
              <a:ea typeface="仿宋_GB231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1600" dirty="0" smtClean="0">
                <a:ea typeface="仿宋_GB2312"/>
              </a:rPr>
              <a:t>       </a:t>
            </a:r>
            <a:r>
              <a:rPr lang="zh-CN" altLang="zh-CN" sz="1600" dirty="0" smtClean="0">
                <a:ea typeface="仿宋_GB2312"/>
              </a:rPr>
              <a:t>a</a:t>
            </a:r>
            <a:r>
              <a:rPr lang="zh-CN" altLang="zh-CN" sz="1600" dirty="0" smtClean="0">
                <a:ea typeface="仿宋_GB2312"/>
              </a:rPr>
              <a:t>.站姿：丁字步，两脚一虚一实，一个支点；肩膀放松，前胸舒展，双肩自然下垂，胸部微含向前，头部取平</a:t>
            </a:r>
            <a:r>
              <a:rPr lang="zh-CN" altLang="zh-CN" sz="1600" dirty="0" smtClean="0">
                <a:ea typeface="仿宋_GB2312"/>
              </a:rPr>
              <a:t>视角度</a:t>
            </a:r>
            <a:endParaRPr lang="zh-CN" altLang="zh-CN" sz="1600" dirty="0" smtClean="0">
              <a:ea typeface="仿宋_GB2312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zh-CN" sz="1600" dirty="0" smtClean="0">
                <a:ea typeface="仿宋_GB2312"/>
              </a:rPr>
              <a:t>        </a:t>
            </a:r>
            <a:r>
              <a:rPr lang="zh-CN" altLang="zh-CN" sz="1600" dirty="0" smtClean="0">
                <a:ea typeface="仿宋_GB2312"/>
              </a:rPr>
              <a:t>b.坐姿：坐椅子的1/3处（酌情处理，坐稳），上身正直，其他同站姿</a:t>
            </a:r>
            <a:endParaRPr lang="zh-CN" altLang="zh-CN" sz="1600" dirty="0" smtClean="0">
              <a:ea typeface="仿宋_GB2312"/>
            </a:endParaRPr>
          </a:p>
          <a:p>
            <a:pPr algn="ctr">
              <a:lnSpc>
                <a:spcPct val="90000"/>
              </a:lnSpc>
            </a:pPr>
            <a:endParaRPr lang="zh-CN" altLang="zh-CN" sz="1900" dirty="0" smtClean="0">
              <a:ea typeface="仿宋_GB2312"/>
            </a:endParaRPr>
          </a:p>
          <a:p>
            <a:pPr>
              <a:lnSpc>
                <a:spcPct val="90000"/>
              </a:lnSpc>
            </a:pPr>
            <a:r>
              <a:rPr lang="zh-CN" altLang="zh-CN" sz="1900" dirty="0" smtClean="0">
                <a:ea typeface="仿宋_GB2312"/>
              </a:rPr>
              <a:t>“弯腰练习法”  “数枣练习法”  “狗喘气练习法”</a:t>
            </a:r>
            <a:endParaRPr lang="zh-CN" altLang="zh-CN" sz="1900" dirty="0" smtClean="0">
              <a:ea typeface="仿宋_GB231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75" y="32544"/>
            <a:ext cx="8229600" cy="1399032"/>
          </a:xfrm>
        </p:spPr>
        <p:txBody>
          <a:bodyPr/>
          <a:lstStyle/>
          <a:p>
            <a:r>
              <a:rPr lang="zh-CN" altLang="zh-CN" dirty="0" smtClean="0"/>
              <a:t>共鸣练习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7490" y="1266825"/>
            <a:ext cx="8800465" cy="4893310"/>
          </a:xfrm>
        </p:spPr>
        <p:txBody>
          <a:bodyPr>
            <a:normAutofit lnSpcReduction="20000"/>
          </a:bodyPr>
          <a:lstStyle/>
          <a:p>
            <a:pPr>
              <a:buNone/>
            </a:pPr>
            <a:r>
              <a:rPr lang="zh-CN" altLang="zh-CN" sz="2800" dirty="0" smtClean="0">
                <a:latin typeface="仿宋_GB2312"/>
              </a:rPr>
              <a:t>1、调动咽腔共鸣</a:t>
            </a:r>
            <a:endParaRPr lang="zh-CN" altLang="zh-CN" sz="2800" dirty="0" smtClean="0">
              <a:latin typeface="仿宋_GB2312"/>
            </a:endParaRPr>
          </a:p>
          <a:p>
            <a:pPr>
              <a:buNone/>
            </a:pPr>
            <a:r>
              <a:rPr lang="zh-CN" altLang="zh-CN" dirty="0" smtClean="0"/>
              <a:t> </a:t>
            </a:r>
            <a:r>
              <a:rPr lang="en-US" altLang="zh-CN" dirty="0" smtClean="0"/>
              <a:t> </a:t>
            </a:r>
            <a:r>
              <a:rPr lang="en-US" altLang="zh-CN" sz="2400" dirty="0" smtClean="0"/>
              <a:t>  </a:t>
            </a:r>
            <a:r>
              <a:rPr lang="zh-CN" altLang="zh-CN" sz="2400" dirty="0" smtClean="0">
                <a:latin typeface="仿宋_GB2312"/>
              </a:rPr>
              <a:t>咽腔是主要的共鸣腔。它形状多变，伸缩自如，声带发音首先获得它的共鸣。它以口腔后部为过渡，上接鼻腔，头腔，下联胸膛，是发声管道的核心。调动起咽腔共鸣，能得到流畅、柔美的音色。发声时，尽力把咽腔打开，意识中想象在咽腔中舌后有一团气，这团气如固体一般向下推，从而逐渐朝下打开咽腔直到食管上端。这样，来自声带的声流，就在咽腔空间形成共鸣。</a:t>
            </a:r>
            <a:endParaRPr lang="en-US" altLang="zh-CN" sz="1700" dirty="0" smtClean="0">
              <a:latin typeface="仿宋_GB2312"/>
            </a:endParaRPr>
          </a:p>
          <a:p>
            <a:pPr algn="l">
              <a:buNone/>
            </a:pPr>
            <a:endParaRPr lang="zh-CN" altLang="zh-CN" sz="2800" dirty="0" smtClean="0">
              <a:latin typeface="仿宋_GB2312"/>
            </a:endParaRPr>
          </a:p>
          <a:p>
            <a:pPr algn="l">
              <a:buNone/>
            </a:pPr>
            <a:r>
              <a:rPr lang="zh-CN" altLang="zh-CN" sz="2800" dirty="0" smtClean="0">
                <a:latin typeface="仿宋_GB2312"/>
              </a:rPr>
              <a:t>2、调动胸腔共鸣</a:t>
            </a:r>
            <a:endParaRPr lang="zh-CN" altLang="zh-CN" sz="2800" dirty="0" smtClean="0">
              <a:latin typeface="仿宋_GB2312"/>
            </a:endParaRPr>
          </a:p>
          <a:p>
            <a:pPr>
              <a:buNone/>
            </a:pPr>
            <a:r>
              <a:rPr lang="zh-CN" altLang="zh-CN" sz="2400" dirty="0" smtClean="0"/>
              <a:t>	</a:t>
            </a:r>
            <a:r>
              <a:rPr lang="zh-CN" altLang="zh-CN" sz="2400" dirty="0" smtClean="0">
                <a:latin typeface="仿宋_GB2312"/>
              </a:rPr>
              <a:t>胸腔主要指咽腔以下的空腔。调动胸腔共鸣，能得到宽厚、低沉的音色。发声时，颈要部扩张，喉头下沉到低位置，胸口缩进，明显感到上胸腔内的强烈振动</a:t>
            </a:r>
            <a:endParaRPr lang="zh-CN" altLang="en-US" sz="2400" dirty="0">
              <a:latin typeface="仿宋_GB231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6855" y="549308"/>
            <a:ext cx="822960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zh-CN" sz="2800" dirty="0" smtClean="0">
                <a:latin typeface="仿宋_GB2312"/>
              </a:rPr>
              <a:t>3、调动口腔共鸣</a:t>
            </a:r>
            <a:endParaRPr lang="zh-CN" altLang="zh-CN" sz="2800" dirty="0" smtClean="0">
              <a:latin typeface="仿宋_GB2312"/>
            </a:endParaRPr>
          </a:p>
          <a:p>
            <a:pPr>
              <a:buNone/>
            </a:pPr>
            <a:r>
              <a:rPr lang="zh-CN" altLang="zh-CN" sz="2000" dirty="0" smtClean="0">
                <a:latin typeface="仿宋_GB2312"/>
              </a:rPr>
              <a:t>	</a:t>
            </a:r>
            <a:r>
              <a:rPr lang="zh-CN" altLang="zh-CN" sz="2400" dirty="0" smtClean="0">
                <a:latin typeface="仿宋_GB2312"/>
              </a:rPr>
              <a:t>口腔是咽腔前面的空腔。调动起口腔共鸣靠前则得到轻盈、甜润的音色，靠后则得到刚强、洪亮的音色。发声时，口腔自然打开，笑肌微提，下腭自然入下，上腭有上提的感觉，声波随气息的推送，闻开咽腔而流畅向前，在口腔前上部引起振动。</a:t>
            </a:r>
            <a:endParaRPr lang="en-US" altLang="zh-CN" sz="2400" dirty="0" smtClean="0">
              <a:latin typeface="仿宋_GB2312"/>
            </a:endParaRPr>
          </a:p>
          <a:p>
            <a:pPr>
              <a:buNone/>
            </a:pPr>
            <a:endParaRPr lang="zh-CN" altLang="zh-CN" sz="2000" dirty="0" smtClean="0">
              <a:latin typeface="仿宋_GB2312"/>
            </a:endParaRPr>
          </a:p>
          <a:p>
            <a:pPr>
              <a:buNone/>
            </a:pPr>
            <a:r>
              <a:rPr lang="zh-CN" altLang="zh-CN" sz="2800" dirty="0" smtClean="0">
                <a:latin typeface="仿宋_GB2312"/>
              </a:rPr>
              <a:t>4、调动鼻腔共鸣</a:t>
            </a:r>
            <a:endParaRPr lang="zh-CN" altLang="zh-CN" sz="2400" dirty="0" smtClean="0">
              <a:latin typeface="仿宋_GB2312"/>
            </a:endParaRPr>
          </a:p>
          <a:p>
            <a:pPr>
              <a:buNone/>
            </a:pPr>
            <a:r>
              <a:rPr lang="en-US" altLang="zh-CN" sz="2000" dirty="0" smtClean="0">
                <a:latin typeface="仿宋_GB2312"/>
              </a:rPr>
              <a:t>    </a:t>
            </a:r>
            <a:r>
              <a:rPr lang="zh-CN" altLang="zh-CN" sz="2400" dirty="0" smtClean="0">
                <a:latin typeface="仿宋_GB2312"/>
              </a:rPr>
              <a:t>鼻腔是咽腔向上至鼻孔这一段空腔。调动起鼻腔共鸣能得到端庄、悠扬的音色。体会打哈欠的感觉，鼻翼张开，利用咽腔调节冲向口、鼻二腔的气息比例，使鼻腔振动。学牛叫或用哼鸣音哼歌，能有效地掌握鼻腔共鸣。</a:t>
            </a:r>
            <a:endParaRPr lang="zh-CN" altLang="zh-CN" sz="2400" dirty="0" smtClean="0">
              <a:latin typeface="仿宋_GB2312"/>
            </a:endParaRP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9971" y="740936"/>
            <a:ext cx="7715200" cy="41740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zh-CN" sz="2800" dirty="0" smtClean="0"/>
              <a:t>5、调动头腔共鸣</a:t>
            </a:r>
            <a:endParaRPr lang="zh-CN" altLang="zh-CN" sz="2800" dirty="0" smtClean="0"/>
          </a:p>
          <a:p>
            <a:pPr>
              <a:buNone/>
            </a:pPr>
            <a:r>
              <a:rPr lang="en-US" altLang="zh-CN" sz="2000" dirty="0" smtClean="0"/>
              <a:t>      </a:t>
            </a:r>
            <a:r>
              <a:rPr lang="en-US" altLang="zh-CN" sz="2400" dirty="0" smtClean="0"/>
              <a:t> </a:t>
            </a:r>
            <a:endParaRPr lang="en-US" altLang="zh-CN" sz="2400" dirty="0" smtClean="0"/>
          </a:p>
          <a:p>
            <a:pPr>
              <a:buNone/>
            </a:pPr>
            <a:r>
              <a:rPr lang="en-US" altLang="zh-CN" sz="2400" dirty="0" smtClean="0"/>
              <a:t>    </a:t>
            </a:r>
            <a:r>
              <a:rPr lang="zh-CN" altLang="zh-CN" sz="2400" dirty="0" smtClean="0"/>
              <a:t>头腔主要指筛窦和额窦。调动起头腔共鸣，能得到明亮、华丽的音色。发音时，增强气息向上的力量，气息从鼻中膈引向两侧通至筛窦，使之振动并向上扩展进入额窦，就会感觉到眉心间振动。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 smtClean="0"/>
              <a:t>我说练声···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CN" altLang="zh-CN" sz="2400" dirty="0" smtClean="0"/>
              <a:t>练声的实质</a:t>
            </a:r>
            <a:r>
              <a:rPr lang="zh-CN" altLang="zh-CN" sz="2400" dirty="0" smtClean="0"/>
              <a:t>：</a:t>
            </a:r>
            <a:endParaRPr lang="en-US" altLang="zh-CN" sz="2400" dirty="0" smtClean="0"/>
          </a:p>
          <a:p>
            <a:pPr>
              <a:buNone/>
            </a:pPr>
            <a:r>
              <a:rPr lang="en-US" altLang="zh-CN" sz="2000" dirty="0" smtClean="0"/>
              <a:t> </a:t>
            </a:r>
            <a:r>
              <a:rPr lang="en-US" altLang="zh-CN" sz="2000" dirty="0" smtClean="0"/>
              <a:t>     </a:t>
            </a:r>
            <a:r>
              <a:rPr lang="zh-CN" altLang="zh-CN" sz="2000" dirty="0" smtClean="0"/>
              <a:t>练</a:t>
            </a:r>
            <a:r>
              <a:rPr lang="zh-CN" altLang="zh-CN" sz="2000" dirty="0" smtClean="0"/>
              <a:t>声不是把一个浑厚或嘶哑的音色练成明亮圆润的音色。练声是在扩展你自己的声音，而不是去模仿。通透、弹性是练声的主要目标。</a:t>
            </a:r>
            <a:endParaRPr lang="zh-CN" altLang="zh-CN" sz="2000" dirty="0" smtClean="0"/>
          </a:p>
          <a:p>
            <a:endParaRPr lang="zh-CN" altLang="zh-CN" sz="2000" dirty="0" smtClean="0"/>
          </a:p>
          <a:p>
            <a:pPr>
              <a:buNone/>
            </a:pPr>
            <a:r>
              <a:rPr lang="zh-CN" altLang="zh-CN" sz="2400" dirty="0" smtClean="0"/>
              <a:t> 练声的目标：</a:t>
            </a:r>
            <a:endParaRPr lang="zh-CN" altLang="zh-CN" sz="2400" dirty="0" smtClean="0"/>
          </a:p>
          <a:p>
            <a:pPr>
              <a:buNone/>
            </a:pPr>
            <a:r>
              <a:rPr lang="zh-CN" altLang="zh-CN" sz="2000" dirty="0" smtClean="0"/>
              <a:t>    一是要形成一个通透开阔的气柱或声柱；</a:t>
            </a:r>
            <a:endParaRPr lang="zh-CN" altLang="zh-CN" sz="2000" dirty="0" smtClean="0"/>
          </a:p>
          <a:p>
            <a:pPr>
              <a:buNone/>
            </a:pPr>
            <a:r>
              <a:rPr lang="zh-CN" altLang="zh-CN" sz="2000" dirty="0" smtClean="0"/>
              <a:t>    二是要练得声音富有弹性、变化自如。 练声主要不是改变器官质地，而是改变一些发声习惯，形成新的发声习惯。练声过程就是不断用新习惯代替旧习惯的过程。 </a:t>
            </a:r>
            <a:endParaRPr lang="zh-CN" altLang="zh-CN" sz="2000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80475" y="2500305"/>
            <a:ext cx="8686800" cy="163160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一、科学发声的必要性</a:t>
            </a:r>
            <a:endParaRPr lang="zh-CN" altLang="en-US" sz="4400" b="1" dirty="0">
              <a:solidFill>
                <a:schemeClr val="accent2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树立我们美好的声音形象</a:t>
            </a:r>
            <a:endParaRPr lang="zh-CN" altLang="en-US" dirty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声音就是自己的形象。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优质语音的标准：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zh-CN" b="1" dirty="0" smtClean="0">
                <a:solidFill>
                  <a:srgbClr val="333399"/>
                </a:solidFill>
              </a:rPr>
              <a:t>                </a:t>
            </a:r>
            <a:r>
              <a:rPr lang="zh-CN" altLang="en-US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咬字清晰；音量恰当；</a:t>
            </a:r>
            <a:endParaRPr lang="en-US" altLang="zh-CN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zh-CN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语速适中；用语规范。</a:t>
            </a:r>
            <a:endParaRPr lang="en-US" altLang="zh-CN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endParaRPr lang="zh-CN" altLang="en-US" b="1" dirty="0" smtClean="0">
              <a:solidFill>
                <a:srgbClr val="33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保养我们的战斗武器</a:t>
            </a: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——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嗓音</a:t>
            </a:r>
            <a:endParaRPr lang="zh-CN" altLang="en-US" dirty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嗓音工作者的战斗武器就是嗓音。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嗓音工作者的困扰：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声音嘶哑；</a:t>
            </a:r>
            <a:endParaRPr lang="en-US" altLang="zh-CN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声带充血；</a:t>
            </a:r>
            <a:endParaRPr lang="en-US" altLang="zh-CN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声带小结；</a:t>
            </a:r>
            <a:endParaRPr lang="en-US" altLang="zh-CN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咽炎、喉炎</a:t>
            </a:r>
            <a:r>
              <a:rPr lang="en-US" altLang="zh-CN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endParaRPr lang="zh-CN" altLang="en-US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en-US" altLang="zh-CN" b="1" dirty="0" smtClean="0">
                <a:solidFill>
                  <a:srgbClr val="333399"/>
                </a:solidFill>
              </a:rPr>
              <a:t>   </a:t>
            </a:r>
            <a:endParaRPr lang="zh-CN" alt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51543"/>
            <a:ext cx="8229600" cy="4572000"/>
          </a:xfrm>
        </p:spPr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sz="3500" b="1" dirty="0" smtClean="0">
                <a:solidFill>
                  <a:srgbClr val="333399"/>
                </a:solidFill>
              </a:rPr>
              <a:t>原因解析：</a:t>
            </a:r>
            <a:endParaRPr lang="en-US" altLang="zh-CN" sz="3500" b="1" dirty="0" smtClean="0">
              <a:solidFill>
                <a:srgbClr val="333399"/>
              </a:solidFill>
            </a:endParaRPr>
          </a:p>
          <a:p>
            <a:pPr marL="742950" lvl="2" indent="-342900"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时间稍长就口干舌燥、声音嘶哑</a:t>
            </a:r>
            <a:r>
              <a:rPr lang="en-US" altLang="zh-CN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------</a:t>
            </a:r>
            <a:r>
              <a:rPr lang="zh-CN" altLang="en-US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发声方法不对 </a:t>
            </a:r>
            <a:endParaRPr lang="zh-CN" altLang="en-US" sz="2000" b="1" dirty="0" smtClean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lvl="2" indent="-342900"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音节含糊，夹杂明显的气息声</a:t>
            </a:r>
            <a:r>
              <a:rPr lang="en-US" altLang="zh-CN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-----</a:t>
            </a:r>
            <a:r>
              <a:rPr lang="zh-CN" altLang="en-US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气息控制不好</a:t>
            </a:r>
            <a:endParaRPr lang="zh-CN" altLang="en-US" sz="2000" b="1" dirty="0" smtClean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lvl="2" indent="-342900"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声音忽高忽低，音响失度</a:t>
            </a:r>
            <a:r>
              <a:rPr lang="en-US" altLang="zh-CN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-----</a:t>
            </a:r>
            <a:r>
              <a:rPr lang="zh-CN" altLang="en-US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音高调节不到位</a:t>
            </a:r>
            <a:endParaRPr lang="zh-CN" altLang="en-US" sz="2000" b="1" dirty="0" smtClean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lvl="2" indent="-342900"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声音太平，无感染力</a:t>
            </a:r>
            <a:r>
              <a:rPr lang="en-US" altLang="zh-CN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-----</a:t>
            </a:r>
            <a:r>
              <a:rPr lang="zh-CN" altLang="en-US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音色不美</a:t>
            </a:r>
            <a:endParaRPr lang="zh-CN" altLang="en-US" sz="2000" b="1" dirty="0" smtClean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742950" lvl="2" indent="-342900" eaLnBrk="1" hangingPunct="1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说话费劲，声音传不远</a:t>
            </a:r>
            <a:r>
              <a:rPr lang="en-US" altLang="zh-CN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000" b="1" dirty="0" smtClean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没有充分利用共鸣器官；气息不稳</a:t>
            </a:r>
            <a:endParaRPr lang="zh-CN" altLang="en-US" sz="2000" b="1" dirty="0" smtClean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/>
            <a:endParaRPr lang="zh-CN" alt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80475" y="2500305"/>
            <a:ext cx="8686800" cy="163160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二、呼吸控制训练</a:t>
            </a:r>
            <a:endParaRPr lang="zh-CN" altLang="en-US" sz="4400" b="1" dirty="0">
              <a:solidFill>
                <a:schemeClr val="accent2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呼吸时的身体状态</a:t>
            </a:r>
            <a:endParaRPr lang="zh-CN" altLang="en-US" dirty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026" name="Picture 2" descr="C:\Documents and Settings\Administrator\桌面\09456355380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 l="2345" b="13699"/>
          <a:stretch>
            <a:fillRect/>
          </a:stretch>
        </p:blipFill>
        <p:spPr>
          <a:xfrm>
            <a:off x="2357438" y="1214438"/>
            <a:ext cx="6513512" cy="3714750"/>
          </a:xfrm>
          <a:noFill/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42938" y="5072063"/>
            <a:ext cx="6643687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</a:rPr>
              <a:t>胸式呼吸</a:t>
            </a:r>
            <a:r>
              <a:rPr lang="en-US" altLang="zh-CN" sz="3200" b="1" dirty="0">
                <a:latin typeface="宋体" panose="02010600030101010101" pitchFamily="2" charset="-122"/>
              </a:rPr>
              <a:t>+</a:t>
            </a:r>
            <a:r>
              <a:rPr lang="zh-CN" altLang="en-US" sz="3200" b="1" dirty="0">
                <a:latin typeface="宋体" panose="02010600030101010101" pitchFamily="2" charset="-122"/>
              </a:rPr>
              <a:t>腹式呼吸＝胸腹式呼吸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科学的呼吸方式</a:t>
            </a:r>
            <a:endParaRPr lang="zh-CN" alt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668462"/>
          </a:xfrm>
        </p:spPr>
        <p:txBody>
          <a:bodyPr>
            <a:spAutoFit/>
          </a:bodyPr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胸式呼吸</a:t>
            </a:r>
            <a:r>
              <a:rPr lang="en-US" altLang="zh-CN" b="1" smtClean="0">
                <a:solidFill>
                  <a:srgbClr val="333399"/>
                </a:solidFill>
              </a:rPr>
              <a:t>+</a:t>
            </a:r>
            <a:r>
              <a:rPr lang="zh-CN" altLang="en-US" b="1" smtClean="0">
                <a:solidFill>
                  <a:srgbClr val="333399"/>
                </a:solidFill>
              </a:rPr>
              <a:t>腹式呼吸＝胸腹式呼吸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marL="342900" lvl="1" indent="-342900" eaLnBrk="1" hangingPunct="1">
              <a:lnSpc>
                <a:spcPct val="9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sz="3200" b="1" smtClean="0">
                <a:solidFill>
                  <a:srgbClr val="333399"/>
                </a:solidFill>
              </a:rPr>
              <a:t>吸气要领</a:t>
            </a:r>
            <a:endParaRPr lang="zh-CN" altLang="en-US" sz="3200" b="1" smtClean="0">
              <a:solidFill>
                <a:srgbClr val="333399"/>
              </a:solidFill>
            </a:endParaRPr>
          </a:p>
          <a:p>
            <a:pPr marL="342900" lvl="1" indent="-342900" algn="ctr"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zh-CN" altLang="en-US" sz="3200" b="1" smtClean="0">
                <a:latin typeface="宋体" panose="02010600030101010101" pitchFamily="2" charset="-122"/>
                <a:ea typeface="宋体" panose="02010600030101010101" pitchFamily="2" charset="-122"/>
              </a:rPr>
              <a:t>吸到肺底----两肋打开----腹壁站定</a:t>
            </a:r>
            <a:endParaRPr lang="zh-CN" altLang="en-US" sz="3200" b="1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3.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吸气练习（气息沉入丹田）</a:t>
            </a:r>
            <a:endParaRPr lang="zh-CN" alt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dirty="0" smtClean="0">
                <a:solidFill>
                  <a:srgbClr val="333399"/>
                </a:solidFill>
              </a:rPr>
              <a:t>闻花香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dirty="0" smtClean="0">
                <a:solidFill>
                  <a:srgbClr val="333399"/>
                </a:solidFill>
              </a:rPr>
              <a:t>抬重物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marL="342900" lvl="1" indent="-342900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3200" b="1" dirty="0" smtClean="0">
                <a:solidFill>
                  <a:srgbClr val="333399"/>
                </a:solidFill>
              </a:rPr>
              <a:t>半打哈欠</a:t>
            </a:r>
            <a:endParaRPr lang="en-US" altLang="zh-CN" sz="3200" b="1" dirty="0" smtClean="0">
              <a:solidFill>
                <a:srgbClr val="333399"/>
              </a:solidFill>
            </a:endParaRPr>
          </a:p>
          <a:p>
            <a:pPr marL="342900" lvl="1" indent="-342900"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 panose="05020102010507070707"/>
              <a:buNone/>
              <a:defRPr/>
            </a:pPr>
            <a:r>
              <a:rPr lang="zh-CN" altLang="en-US" sz="3200" b="1" dirty="0" smtClean="0">
                <a:solidFill>
                  <a:schemeClr val="tx1"/>
                </a:solidFill>
                <a:latin typeface="+mj-ea"/>
                <a:ea typeface="+mj-ea"/>
              </a:rPr>
              <a:t>吸气要领</a:t>
            </a:r>
            <a:endParaRPr lang="en-US" altLang="zh-CN" sz="32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1" indent="-342900"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 panose="05020102010507070707"/>
              <a:buNone/>
              <a:defRPr/>
            </a:pPr>
            <a:endParaRPr lang="zh-CN" altLang="en-US" sz="32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1" indent="-342900"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 panose="05020102010507070707"/>
              <a:buNone/>
              <a:defRPr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吸到肺底----两肋打开----腹壁站定</a:t>
            </a:r>
            <a:endParaRPr lang="zh-CN" altLang="en-US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spcAft>
                <a:spcPts val="0"/>
              </a:spcAft>
              <a:buFont typeface="Wingdings 2" panose="05020102010507070707"/>
              <a:buChar char=""/>
              <a:defRPr/>
            </a:pP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4.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呼气练习（舒缓均匀）</a:t>
            </a:r>
            <a:endParaRPr lang="zh-CN" alt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3200" b="1" dirty="0" smtClean="0">
                <a:solidFill>
                  <a:srgbClr val="333399"/>
                </a:solidFill>
              </a:rPr>
              <a:t>发“</a:t>
            </a:r>
            <a:r>
              <a:rPr lang="en-US" altLang="zh-CN" sz="3200" b="1" dirty="0" err="1" smtClean="0">
                <a:solidFill>
                  <a:srgbClr val="333399"/>
                </a:solidFill>
              </a:rPr>
              <a:t>si</a:t>
            </a:r>
            <a:r>
              <a:rPr lang="zh-CN" altLang="en-US" sz="3200" b="1" dirty="0" smtClean="0">
                <a:solidFill>
                  <a:srgbClr val="333399"/>
                </a:solidFill>
              </a:rPr>
              <a:t>”音</a:t>
            </a:r>
            <a:endParaRPr lang="en-US" altLang="zh-CN" sz="3200" b="1" dirty="0" smtClean="0">
              <a:solidFill>
                <a:srgbClr val="333399"/>
              </a:solidFill>
            </a:endParaRPr>
          </a:p>
          <a:p>
            <a:pPr marL="342900" lvl="1" indent="-342900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3200" b="1" dirty="0" smtClean="0">
                <a:solidFill>
                  <a:srgbClr val="333399"/>
                </a:solidFill>
              </a:rPr>
              <a:t>吹纸片</a:t>
            </a:r>
            <a:endParaRPr lang="en-US" altLang="zh-CN" sz="3200" b="1" dirty="0" smtClean="0">
              <a:solidFill>
                <a:srgbClr val="333399"/>
              </a:solidFill>
            </a:endParaRPr>
          </a:p>
          <a:p>
            <a:pPr marL="342900" lvl="1" indent="-342900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3200" b="1" dirty="0" smtClean="0">
                <a:solidFill>
                  <a:srgbClr val="333399"/>
                </a:solidFill>
              </a:rPr>
              <a:t>发“</a:t>
            </a:r>
            <a:r>
              <a:rPr lang="en-US" altLang="zh-CN" sz="3200" b="1" dirty="0" smtClean="0">
                <a:solidFill>
                  <a:srgbClr val="333399"/>
                </a:solidFill>
              </a:rPr>
              <a:t>a</a:t>
            </a:r>
            <a:r>
              <a:rPr lang="zh-CN" altLang="en-US" sz="3200" b="1" dirty="0" smtClean="0">
                <a:solidFill>
                  <a:srgbClr val="333399"/>
                </a:solidFill>
              </a:rPr>
              <a:t>”的长音</a:t>
            </a:r>
            <a:endParaRPr lang="en-US" altLang="zh-CN" sz="3200" b="1" dirty="0" smtClean="0">
              <a:solidFill>
                <a:srgbClr val="333399"/>
              </a:solidFill>
            </a:endParaRPr>
          </a:p>
          <a:p>
            <a:pPr marL="342900" lvl="1" indent="-342900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3200" b="1" dirty="0" smtClean="0">
                <a:solidFill>
                  <a:srgbClr val="333399"/>
                </a:solidFill>
              </a:rPr>
              <a:t>数数</a:t>
            </a:r>
            <a:endParaRPr lang="en-US" altLang="zh-CN" sz="3200" b="1" dirty="0" smtClean="0">
              <a:solidFill>
                <a:srgbClr val="333399"/>
              </a:solidFill>
            </a:endParaRPr>
          </a:p>
          <a:p>
            <a:pPr marL="342900" lvl="1" indent="-342900"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 panose="05020102010507070707"/>
              <a:buNone/>
              <a:defRPr/>
            </a:pPr>
            <a:r>
              <a:rPr lang="zh-CN" altLang="en-US" sz="3200" b="1" dirty="0" smtClean="0">
                <a:solidFill>
                  <a:schemeClr val="tx1"/>
                </a:solidFill>
                <a:latin typeface="+mj-ea"/>
                <a:ea typeface="+mj-ea"/>
              </a:rPr>
              <a:t>呼气要领</a:t>
            </a:r>
            <a:endParaRPr lang="en-US" altLang="zh-CN" sz="32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1" indent="-342900"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 panose="05020102010507070707"/>
              <a:buNone/>
              <a:defRPr/>
            </a:pPr>
            <a:endParaRPr lang="zh-CN" altLang="en-US" sz="32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marL="342900" lvl="1" indent="-342900" algn="ctr" eaLnBrk="1" fontAlgn="auto" hangingPunct="1">
              <a:lnSpc>
                <a:spcPct val="90000"/>
              </a:lnSpc>
              <a:spcAft>
                <a:spcPts val="0"/>
              </a:spcAft>
              <a:buFont typeface="Wingdings 2" panose="05020102010507070707"/>
              <a:buNone/>
              <a:defRPr/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稳劲----持久----及时补换</a:t>
            </a:r>
            <a:endParaRPr lang="zh-CN" altLang="en-US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spcAft>
                <a:spcPts val="0"/>
              </a:spcAft>
              <a:buFont typeface="Wingdings 2" panose="05020102010507070707"/>
              <a:buChar char=""/>
              <a:defRPr/>
            </a:pP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5.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综合练习（气息的稳定、强劲与调节）</a:t>
            </a:r>
            <a:endParaRPr lang="zh-CN" alt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意外惊喜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弹发“</a:t>
            </a:r>
            <a:r>
              <a:rPr lang="en-US" altLang="zh-CN" b="1" smtClean="0">
                <a:solidFill>
                  <a:srgbClr val="333399"/>
                </a:solidFill>
              </a:rPr>
              <a:t>hei</a:t>
            </a:r>
            <a:r>
              <a:rPr lang="zh-CN" altLang="en-US" b="1" smtClean="0">
                <a:solidFill>
                  <a:srgbClr val="333399"/>
                </a:solidFill>
              </a:rPr>
              <a:t>”音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喊人（近，远，不知何处）</a:t>
            </a:r>
            <a:endParaRPr lang="zh-CN" altLang="en-US" b="1" smtClean="0">
              <a:solidFill>
                <a:srgbClr val="33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80475" y="2500305"/>
            <a:ext cx="8686800" cy="163160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三、口腔控制训练</a:t>
            </a:r>
            <a:endParaRPr lang="zh-CN" altLang="en-US" sz="4400" b="1" dirty="0">
              <a:solidFill>
                <a:schemeClr val="accent2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打开口腔</a:t>
            </a:r>
            <a:r>
              <a:rPr lang="zh-CN" altLang="en-US" sz="27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（科学的发音状态，声音饱满而不疲劳）</a:t>
            </a:r>
            <a:endParaRPr lang="zh-CN" altLang="en-US" sz="2700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提颧肌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打牙关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挺软腭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松下巴</a:t>
            </a:r>
            <a:endParaRPr lang="zh-CN" altLang="en-US" b="1" smtClean="0">
              <a:solidFill>
                <a:srgbClr val="33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口部操训练</a:t>
            </a:r>
            <a:r>
              <a:rPr lang="zh-CN" altLang="en-US" sz="27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（提高咬字器官的力度和灵活度）</a:t>
            </a:r>
            <a:endParaRPr lang="zh-CN" altLang="en-US" sz="2700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唇的练习（喷，咧，撇，绕）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舌的练习（伸，刮，捣，弹，顶，转，立）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颊的练习（咬）</a:t>
            </a:r>
            <a:endParaRPr lang="zh-CN" altLang="en-US" b="1" dirty="0" smtClean="0">
              <a:solidFill>
                <a:srgbClr val="33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3.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吐字归音（枣核形：字正腔圆的效果）</a:t>
            </a:r>
            <a:endParaRPr lang="zh-CN" alt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2050" name="Picture 2" descr="C:\Documents and Settings\Administrator\桌面\untitled.bmp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928688" y="1928813"/>
            <a:ext cx="7373937" cy="3786187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80475" y="2500305"/>
            <a:ext cx="8686800" cy="163160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四、共鸣控制训练</a:t>
            </a:r>
            <a:endParaRPr lang="zh-CN" altLang="en-US" sz="4400" b="1" dirty="0">
              <a:solidFill>
                <a:schemeClr val="accent2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共鸣训练（提高声音的响亮程度）</a:t>
            </a:r>
            <a:endParaRPr lang="zh-CN" alt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胸腔共鸣的练习（</a:t>
            </a:r>
            <a:r>
              <a:rPr lang="en-US" altLang="zh-CN" b="1" dirty="0" smtClean="0">
                <a:solidFill>
                  <a:srgbClr val="333399"/>
                </a:solidFill>
              </a:rPr>
              <a:t>ha</a:t>
            </a:r>
            <a:r>
              <a:rPr lang="zh-CN" altLang="en-US" b="1" dirty="0" smtClean="0">
                <a:solidFill>
                  <a:srgbClr val="333399"/>
                </a:solidFill>
              </a:rPr>
              <a:t>和</a:t>
            </a:r>
            <a:r>
              <a:rPr lang="en-US" altLang="zh-CN" b="1" dirty="0" err="1" smtClean="0">
                <a:solidFill>
                  <a:srgbClr val="333399"/>
                </a:solidFill>
              </a:rPr>
              <a:t>hei</a:t>
            </a:r>
            <a:r>
              <a:rPr lang="zh-CN" altLang="en-US" b="1" dirty="0" smtClean="0">
                <a:solidFill>
                  <a:srgbClr val="333399"/>
                </a:solidFill>
              </a:rPr>
              <a:t>，夸张上声）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口腔共鸣的练习（音节与诗词）</a:t>
            </a:r>
            <a:endParaRPr lang="zh-CN" altLang="en-US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鼻腔共鸣的练习（元音和词汇）</a:t>
            </a:r>
            <a:endParaRPr lang="zh-CN" altLang="en-US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头腔共鸣的练习（拔音和绕音）</a:t>
            </a:r>
            <a:endParaRPr lang="zh-CN" altLang="en-US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 2" panose="05020102010507070707" pitchFamily="18" charset="2"/>
              <a:buNone/>
            </a:pPr>
            <a:endParaRPr lang="en-US" altLang="zh-CN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80475" y="2500305"/>
            <a:ext cx="8686800" cy="163160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五、声音弹性训练</a:t>
            </a:r>
            <a:endParaRPr lang="zh-CN" altLang="en-US" sz="4400" b="1" dirty="0">
              <a:solidFill>
                <a:schemeClr val="accent2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声音弹性（以声带情，以情带声</a:t>
            </a:r>
            <a:r>
              <a:rPr lang="zh-CN" altLang="en-US" dirty="0" smtClean="0">
                <a:solidFill>
                  <a:srgbClr val="0066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）</a:t>
            </a:r>
            <a:endParaRPr lang="zh-CN" altLang="en-US" dirty="0" smtClean="0">
              <a:solidFill>
                <a:srgbClr val="0066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dirty="0" smtClean="0">
                <a:solidFill>
                  <a:srgbClr val="333399"/>
                </a:solidFill>
              </a:rPr>
              <a:t>可变性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dirty="0" smtClean="0">
                <a:solidFill>
                  <a:srgbClr val="333399"/>
                </a:solidFill>
              </a:rPr>
              <a:t>对比性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dirty="0" smtClean="0">
                <a:solidFill>
                  <a:srgbClr val="333399"/>
                </a:solidFill>
              </a:rPr>
              <a:t>层次性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dirty="0" smtClean="0">
                <a:solidFill>
                  <a:srgbClr val="333399"/>
                </a:solidFill>
              </a:rPr>
              <a:t>综合性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endParaRPr lang="en-US" altLang="zh-CN" b="1" dirty="0" smtClean="0">
              <a:solidFill>
                <a:srgbClr val="333399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 2" panose="05020102010507070707"/>
              <a:buNone/>
              <a:defRPr/>
            </a:pPr>
            <a:r>
              <a:rPr lang="zh-CN" altLang="en-US" dirty="0" smtClean="0">
                <a:latin typeface="华文琥珀" pitchFamily="2" charset="-122"/>
                <a:ea typeface="华文琥珀" pitchFamily="2" charset="-122"/>
              </a:rPr>
              <a:t>      </a:t>
            </a:r>
            <a:r>
              <a:rPr lang="zh-CN" altLang="en-US" u="wavyDbl" dirty="0" smtClean="0">
                <a:solidFill>
                  <a:schemeClr val="accent2">
                    <a:lumMod val="60000"/>
                    <a:lumOff val="40000"/>
                  </a:schemeClr>
                </a:solidFill>
                <a:uFill>
                  <a:solidFill>
                    <a:srgbClr val="002060"/>
                  </a:solidFill>
                </a:uFill>
                <a:latin typeface="华文琥珀" pitchFamily="2" charset="-122"/>
                <a:ea typeface="华文琥珀" pitchFamily="2" charset="-122"/>
              </a:rPr>
              <a:t>高低、强弱、虚实、快慢、松紧、刚柔</a:t>
            </a:r>
            <a:endParaRPr lang="en-US" altLang="zh-CN" u="wavyDbl" dirty="0" smtClean="0">
              <a:solidFill>
                <a:schemeClr val="accent2">
                  <a:lumMod val="60000"/>
                  <a:lumOff val="40000"/>
                </a:schemeClr>
              </a:solidFill>
              <a:uFill>
                <a:solidFill>
                  <a:srgbClr val="002060"/>
                </a:solidFill>
              </a:uFill>
              <a:latin typeface="华文琥珀" pitchFamily="2" charset="-122"/>
              <a:ea typeface="华文琥珀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80475" y="2500305"/>
            <a:ext cx="8686800" cy="163160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六、发声问题矫治</a:t>
            </a:r>
            <a:endParaRPr lang="zh-CN" altLang="en-US" sz="4400" b="1" dirty="0">
              <a:solidFill>
                <a:schemeClr val="accent2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常见问题</a:t>
            </a:r>
            <a:endParaRPr lang="zh-CN" alt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鼻音重</a:t>
            </a:r>
            <a:endParaRPr lang="zh-CN" altLang="en-US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声音不集中</a:t>
            </a:r>
            <a:endParaRPr lang="zh-CN" altLang="en-US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吐字不清</a:t>
            </a:r>
            <a:endParaRPr lang="zh-CN" altLang="en-US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声音闷暗</a:t>
            </a:r>
            <a:endParaRPr lang="zh-CN" altLang="en-US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喉音重</a:t>
            </a:r>
            <a:endParaRPr lang="zh-CN" altLang="en-US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声音单薄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声音色彩单一</a:t>
            </a:r>
            <a:endParaRPr lang="en-US" altLang="zh-CN" b="1" dirty="0" smtClean="0">
              <a:solidFill>
                <a:srgbClr val="33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80475" y="2500305"/>
            <a:ext cx="8686800" cy="163160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七、嗓音的日常保养</a:t>
            </a:r>
            <a:endParaRPr lang="zh-CN" altLang="en-US" sz="44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使用过程中的保养</a:t>
            </a:r>
            <a:endParaRPr lang="zh-CN" alt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养成科学的用声习惯（练习</a:t>
            </a:r>
            <a:r>
              <a:rPr lang="en-US" altLang="zh-CN" b="1" dirty="0" smtClean="0">
                <a:solidFill>
                  <a:srgbClr val="333399"/>
                </a:solidFill>
              </a:rPr>
              <a:t>+</a:t>
            </a:r>
            <a:r>
              <a:rPr lang="zh-CN" altLang="en-US" b="1" dirty="0" smtClean="0">
                <a:solidFill>
                  <a:srgbClr val="333399"/>
                </a:solidFill>
              </a:rPr>
              <a:t>保护）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忌音色过于明亮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忌用声偏高或偏低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忌不适当地加大音量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solidFill>
                  <a:srgbClr val="333399"/>
                </a:solidFill>
              </a:rPr>
              <a:t>忌用声时间过长</a:t>
            </a:r>
            <a:endParaRPr lang="en-US" altLang="zh-CN" b="1" dirty="0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endParaRPr lang="zh-CN" alt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2.</a:t>
            </a:r>
            <a:r>
              <a:rPr lang="zh-CN" altLang="en-US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日常生活中的保养</a:t>
            </a:r>
            <a:endParaRPr lang="zh-CN" altLang="en-US" dirty="0" smtClean="0">
              <a:solidFill>
                <a:schemeClr val="accent2">
                  <a:lumMod val="60000"/>
                  <a:lumOff val="4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保持身心健康（气实则声壮，气虚则声怯）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保证充足的睡眠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生病期与生理期注意休息嗓音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淡盐水漱口</a:t>
            </a:r>
            <a:endParaRPr lang="en-US" altLang="zh-CN" b="1" smtClean="0">
              <a:solidFill>
                <a:srgbClr val="333399"/>
              </a:solidFill>
            </a:endParaRPr>
          </a:p>
          <a:p>
            <a:pPr eaLnBrk="1" hangingPunct="1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zh-CN" altLang="en-US" b="1" smtClean="0">
                <a:solidFill>
                  <a:srgbClr val="333399"/>
                </a:solidFill>
              </a:rPr>
              <a:t>多饮水</a:t>
            </a:r>
            <a:endParaRPr lang="en-US" altLang="zh-CN" b="1" smtClean="0">
              <a:solidFill>
                <a:srgbClr val="33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9725" y="944913"/>
            <a:ext cx="8229600" cy="4572000"/>
          </a:xfrm>
        </p:spPr>
        <p:txBody>
          <a:bodyPr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3800" b="1" dirty="0" smtClean="0">
                <a:solidFill>
                  <a:srgbClr val="333399"/>
                </a:solidFill>
              </a:rPr>
              <a:t>合理补充中药与西药</a:t>
            </a:r>
            <a:endParaRPr lang="en-US" altLang="zh-CN" sz="3800" b="1" dirty="0" smtClean="0">
              <a:solidFill>
                <a:srgbClr val="333399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 2" panose="05020102010507070707" pitchFamily="18" charset="2"/>
              <a:buNone/>
              <a:defRPr/>
            </a:pPr>
            <a:r>
              <a:rPr lang="zh-CN" altLang="en-US" sz="3800" b="1" dirty="0" smtClean="0">
                <a:solidFill>
                  <a:srgbClr val="33339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　　　</a:t>
            </a:r>
            <a:r>
              <a:rPr lang="zh-CN" altLang="en-US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</a:t>
            </a:r>
            <a:r>
              <a:rPr lang="en-US" altLang="zh-CN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胖大海，冰糖，草珊瑚、金嗓灵等；西</a:t>
            </a:r>
            <a:r>
              <a:rPr lang="en-US" altLang="zh-CN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杜灭芬，含碘喉片</a:t>
            </a:r>
            <a:endParaRPr lang="en-US" altLang="zh-CN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3800" b="1" dirty="0" smtClean="0">
                <a:solidFill>
                  <a:srgbClr val="333399"/>
                </a:solidFill>
              </a:rPr>
              <a:t>饮食有节，忌不良刺激</a:t>
            </a:r>
            <a:endParaRPr lang="en-US" altLang="zh-CN" sz="3800" b="1" dirty="0" smtClean="0">
              <a:solidFill>
                <a:srgbClr val="333399"/>
              </a:solidFill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002060"/>
              </a:buClr>
              <a:buFont typeface="Wingdings 2" panose="05020102010507070707" pitchFamily="18" charset="2"/>
              <a:buNone/>
              <a:defRPr/>
            </a:pPr>
            <a:r>
              <a:rPr lang="zh-CN" altLang="en-US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　　　</a:t>
            </a:r>
            <a:r>
              <a:rPr lang="zh-CN" altLang="en-US" sz="31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河北京剧团宋禄法医师报告，演员因饮食而影响歌喉，其有关食品按影响的大小，依次为酒、葱、蒜、烟、炒花生、炒葵花籽、臭豆腐、炒瓜子、过咸肥肉、辣椒、酱豆腐、大油、甜食、椿芽、韭菜、鱼、蒜苔、蒜苗、羊肉、炸酱面、醋、虾、芥末等。可多选一些有润喉、清嗓、开胃之效的食物。如梨、青果、萝卜、荸荠、紫菜、生花生、甘蔗、核桃、罗汉果、百合、银耳、山药、黑木耳、桑椹子、梅子、桔子、杏仁、丝瓜、薏苡仁、海带、大白菜、蛋、鱼等。</a:t>
            </a:r>
            <a:endParaRPr lang="en-US" altLang="zh-CN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spcAft>
                <a:spcPts val="0"/>
              </a:spcAft>
              <a:buFont typeface="Wingdings 2" panose="05020102010507070707"/>
              <a:buChar char=""/>
              <a:defRPr/>
            </a:pP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活力">
  <a:themeElements>
    <a:clrScheme name="活力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活力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活力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0</TotalTime>
  <Words>2866</Words>
  <Application>WPS 演示</Application>
  <PresentationFormat>全屏显示(4:3)</PresentationFormat>
  <Paragraphs>254</Paragraphs>
  <Slides>36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6" baseType="lpstr">
      <vt:lpstr>Arial</vt:lpstr>
      <vt:lpstr>宋体</vt:lpstr>
      <vt:lpstr>Wingdings</vt:lpstr>
      <vt:lpstr>Wingdings 2</vt:lpstr>
      <vt:lpstr>Verdana</vt:lpstr>
      <vt:lpstr>方正舒体</vt:lpstr>
      <vt:lpstr>仿宋_GB2312</vt:lpstr>
      <vt:lpstr>仿宋</vt:lpstr>
      <vt:lpstr>仿宋_GB2312</vt:lpstr>
      <vt:lpstr>黑体</vt:lpstr>
      <vt:lpstr>Century Gothic</vt:lpstr>
      <vt:lpstr>微软雅黑</vt:lpstr>
      <vt:lpstr>Arial Unicode MS</vt:lpstr>
      <vt:lpstr>幼圆</vt:lpstr>
      <vt:lpstr>Calibri</vt:lpstr>
      <vt:lpstr>华文新魏</vt:lpstr>
      <vt:lpstr>华文行楷</vt:lpstr>
      <vt:lpstr>Wingdings 2</vt:lpstr>
      <vt:lpstr>华文琥珀</vt:lpstr>
      <vt:lpstr>活力</vt:lpstr>
      <vt:lpstr>   water</vt:lpstr>
      <vt:lpstr>口部操</vt:lpstr>
      <vt:lpstr>热身练习</vt:lpstr>
      <vt:lpstr>气息练习</vt:lpstr>
      <vt:lpstr>PowerPoint 演示文稿</vt:lpstr>
      <vt:lpstr>PowerPoint 演示文稿</vt:lpstr>
      <vt:lpstr>PowerPoint 演示文稿</vt:lpstr>
      <vt:lpstr>PowerPoint 演示文稿</vt:lpstr>
      <vt:lpstr>共鸣练习</vt:lpstr>
      <vt:lpstr>PowerPoint 演示文稿</vt:lpstr>
      <vt:lpstr>PowerPoint 演示文稿</vt:lpstr>
      <vt:lpstr>我说练声···</vt:lpstr>
      <vt:lpstr>一、科学发声的必要性</vt:lpstr>
      <vt:lpstr>1.树立我们美好的声音形象</vt:lpstr>
      <vt:lpstr>2.保养我们的战斗武器——嗓音</vt:lpstr>
      <vt:lpstr>PowerPoint 演示文稿</vt:lpstr>
      <vt:lpstr>二、呼吸控制训练</vt:lpstr>
      <vt:lpstr>1.呼吸时的身体状态</vt:lpstr>
      <vt:lpstr>2.科学的呼吸方式</vt:lpstr>
      <vt:lpstr>3.吸气练习（气息沉入丹田）</vt:lpstr>
      <vt:lpstr>4.呼气练习（舒缓均匀）</vt:lpstr>
      <vt:lpstr>5.综合练习（气息的稳定、强劲与调节）</vt:lpstr>
      <vt:lpstr>三、口腔控制训练</vt:lpstr>
      <vt:lpstr>1.打开口腔（科学的发音状态，声音饱满而不疲劳）</vt:lpstr>
      <vt:lpstr>2.口部操训练（提高咬字器官的力度和灵活度）</vt:lpstr>
      <vt:lpstr>3.吐字归音（枣核形：字正腔圆的效果）</vt:lpstr>
      <vt:lpstr>四、共鸣控制训练</vt:lpstr>
      <vt:lpstr>共鸣训练（提高声音的响亮程度）</vt:lpstr>
      <vt:lpstr>五、声音弹性训练</vt:lpstr>
      <vt:lpstr>声音弹性（以声带情，以情带声）</vt:lpstr>
      <vt:lpstr>六、发声问题矫治</vt:lpstr>
      <vt:lpstr>常见问题</vt:lpstr>
      <vt:lpstr>七、嗓音的日常保养</vt:lpstr>
      <vt:lpstr>1.使用过程中的保养</vt:lpstr>
      <vt:lpstr>2.日常生活中的保养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</dc:title>
  <dc:creator>微软用户</dc:creator>
  <cp:lastModifiedBy>露桥闻笛</cp:lastModifiedBy>
  <cp:revision>9</cp:revision>
  <dcterms:created xsi:type="dcterms:W3CDTF">2013-04-19T12:59:00Z</dcterms:created>
  <dcterms:modified xsi:type="dcterms:W3CDTF">2019-11-20T07:00:54Z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